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2" r:id="rId2"/>
  </p:sldIdLst>
  <p:sldSz cx="7559675" cy="1069181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3C0C"/>
    <a:srgbClr val="FF0066"/>
    <a:srgbClr val="FFFFCC"/>
    <a:srgbClr val="262626"/>
    <a:srgbClr val="FFCCFF"/>
    <a:srgbClr val="333333"/>
    <a:srgbClr val="FF66FF"/>
    <a:srgbClr val="7F7F7F"/>
    <a:srgbClr val="2E75B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2" d="100"/>
          <a:sy n="82" d="100"/>
        </p:scale>
        <p:origin x="3408" y="176"/>
      </p:cViewPr>
      <p:guideLst>
        <p:guide orient="horz" pos="3367"/>
        <p:guide pos="23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8" name="Rectangles 7"/>
          <p:cNvSpPr/>
          <p:nvPr userDrawn="1"/>
        </p:nvSpPr>
        <p:spPr>
          <a:xfrm>
            <a:off x="0" y="-635"/>
            <a:ext cx="7559040" cy="6261735"/>
          </a:xfrm>
          <a:prstGeom prst="rect">
            <a:avLst/>
          </a:prstGeom>
          <a:solidFill>
            <a:srgbClr val="253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755650" rtl="0" eaLnBrk="1" latinLnBrk="0" hangingPunct="1">
        <a:lnSpc>
          <a:spcPct val="90000"/>
        </a:lnSpc>
        <a:spcBef>
          <a:spcPct val="0"/>
        </a:spcBef>
        <a:buNone/>
        <a:defRPr sz="3635" kern="1200">
          <a:solidFill>
            <a:schemeClr val="tx1"/>
          </a:solidFill>
          <a:latin typeface="+mj-lt"/>
          <a:ea typeface="+mj-ea"/>
          <a:cs typeface="+mj-cs"/>
        </a:defRPr>
      </a:lvl1pPr>
    </p:titleStyle>
    <p:bodyStyle>
      <a:lvl1pPr marL="188595" indent="-188595" algn="l" defTabSz="755650" rtl="0" eaLnBrk="1" latinLnBrk="0" hangingPunct="1">
        <a:lnSpc>
          <a:spcPct val="90000"/>
        </a:lnSpc>
        <a:spcBef>
          <a:spcPts val="825"/>
        </a:spcBef>
        <a:buFont typeface="Arial" panose="020B0604020202020204" pitchFamily="34" charset="0"/>
        <a:buChar char="•"/>
        <a:defRPr sz="2315" kern="1200">
          <a:solidFill>
            <a:schemeClr val="tx1"/>
          </a:solidFill>
          <a:latin typeface="+mn-lt"/>
          <a:ea typeface="+mn-ea"/>
          <a:cs typeface="+mn-cs"/>
        </a:defRPr>
      </a:lvl1pPr>
      <a:lvl2pPr marL="567055" indent="-188595" algn="l" defTabSz="755650" rtl="0" eaLnBrk="1" latinLnBrk="0" hangingPunct="1">
        <a:lnSpc>
          <a:spcPct val="90000"/>
        </a:lnSpc>
        <a:spcBef>
          <a:spcPct val="83000"/>
        </a:spcBef>
        <a:buFont typeface="Arial" panose="020B0604020202020204" pitchFamily="34" charset="0"/>
        <a:buChar char="•"/>
        <a:defRPr sz="1985" kern="1200">
          <a:solidFill>
            <a:schemeClr val="tx1"/>
          </a:solidFill>
          <a:latin typeface="+mn-lt"/>
          <a:ea typeface="+mn-ea"/>
          <a:cs typeface="+mn-cs"/>
        </a:defRPr>
      </a:lvl2pPr>
      <a:lvl3pPr marL="944880" indent="-188595" algn="l" defTabSz="755650" rtl="0" eaLnBrk="1" latinLnBrk="0" hangingPunct="1">
        <a:lnSpc>
          <a:spcPct val="90000"/>
        </a:lnSpc>
        <a:spcBef>
          <a:spcPct val="83000"/>
        </a:spcBef>
        <a:buFont typeface="Arial" panose="020B0604020202020204" pitchFamily="34" charset="0"/>
        <a:buChar char="•"/>
        <a:defRPr sz="1650" kern="1200">
          <a:solidFill>
            <a:schemeClr val="tx1"/>
          </a:solidFill>
          <a:latin typeface="+mn-lt"/>
          <a:ea typeface="+mn-ea"/>
          <a:cs typeface="+mn-cs"/>
        </a:defRPr>
      </a:lvl3pPr>
      <a:lvl4pPr marL="1323340" indent="-188595" algn="l" defTabSz="755650" rtl="0" eaLnBrk="1" latinLnBrk="0" hangingPunct="1">
        <a:lnSpc>
          <a:spcPct val="90000"/>
        </a:lnSpc>
        <a:spcBef>
          <a:spcPct val="83000"/>
        </a:spcBef>
        <a:buFont typeface="Arial" panose="020B0604020202020204" pitchFamily="34" charset="0"/>
        <a:buChar char="•"/>
        <a:defRPr sz="1485" kern="1200">
          <a:solidFill>
            <a:schemeClr val="tx1"/>
          </a:solidFill>
          <a:latin typeface="+mn-lt"/>
          <a:ea typeface="+mn-ea"/>
          <a:cs typeface="+mn-cs"/>
        </a:defRPr>
      </a:lvl4pPr>
      <a:lvl5pPr marL="1701165" indent="-188595" algn="l" defTabSz="755650" rtl="0" eaLnBrk="1" latinLnBrk="0" hangingPunct="1">
        <a:lnSpc>
          <a:spcPct val="90000"/>
        </a:lnSpc>
        <a:spcBef>
          <a:spcPct val="83000"/>
        </a:spcBef>
        <a:buFont typeface="Arial" panose="020B0604020202020204" pitchFamily="34" charset="0"/>
        <a:buChar char="•"/>
        <a:defRPr sz="1485" kern="1200">
          <a:solidFill>
            <a:schemeClr val="tx1"/>
          </a:solidFill>
          <a:latin typeface="+mn-lt"/>
          <a:ea typeface="+mn-ea"/>
          <a:cs typeface="+mn-cs"/>
        </a:defRPr>
      </a:lvl5pPr>
      <a:lvl6pPr marL="2078990" indent="-188595" algn="l" defTabSz="755650" rtl="0" eaLnBrk="1" latinLnBrk="0" hangingPunct="1">
        <a:lnSpc>
          <a:spcPct val="90000"/>
        </a:lnSpc>
        <a:spcBef>
          <a:spcPct val="83000"/>
        </a:spcBef>
        <a:buFont typeface="Arial" panose="020B0604020202020204" pitchFamily="34" charset="0"/>
        <a:buChar char="•"/>
        <a:defRPr sz="1485" kern="1200">
          <a:solidFill>
            <a:schemeClr val="tx1"/>
          </a:solidFill>
          <a:latin typeface="+mn-lt"/>
          <a:ea typeface="+mn-ea"/>
          <a:cs typeface="+mn-cs"/>
        </a:defRPr>
      </a:lvl6pPr>
      <a:lvl7pPr marL="2457450" indent="-188595" algn="l" defTabSz="755650" rtl="0" eaLnBrk="1" latinLnBrk="0" hangingPunct="1">
        <a:lnSpc>
          <a:spcPct val="90000"/>
        </a:lnSpc>
        <a:spcBef>
          <a:spcPct val="83000"/>
        </a:spcBef>
        <a:buFont typeface="Arial" panose="020B0604020202020204" pitchFamily="34" charset="0"/>
        <a:buChar char="•"/>
        <a:defRPr sz="1485" kern="1200">
          <a:solidFill>
            <a:schemeClr val="tx1"/>
          </a:solidFill>
          <a:latin typeface="+mn-lt"/>
          <a:ea typeface="+mn-ea"/>
          <a:cs typeface="+mn-cs"/>
        </a:defRPr>
      </a:lvl7pPr>
      <a:lvl8pPr marL="2834640" indent="-188595" algn="l" defTabSz="755650" rtl="0" eaLnBrk="1" latinLnBrk="0" hangingPunct="1">
        <a:lnSpc>
          <a:spcPct val="90000"/>
        </a:lnSpc>
        <a:spcBef>
          <a:spcPct val="83000"/>
        </a:spcBef>
        <a:buFont typeface="Arial" panose="020B0604020202020204" pitchFamily="34" charset="0"/>
        <a:buChar char="•"/>
        <a:defRPr sz="1485" kern="1200">
          <a:solidFill>
            <a:schemeClr val="tx1"/>
          </a:solidFill>
          <a:latin typeface="+mn-lt"/>
          <a:ea typeface="+mn-ea"/>
          <a:cs typeface="+mn-cs"/>
        </a:defRPr>
      </a:lvl8pPr>
      <a:lvl9pPr marL="3213100" indent="-188595" algn="l" defTabSz="755650" rtl="0" eaLnBrk="1" latinLnBrk="0" hangingPunct="1">
        <a:lnSpc>
          <a:spcPct val="90000"/>
        </a:lnSpc>
        <a:spcBef>
          <a:spcPct val="83000"/>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5650" rtl="0" eaLnBrk="1" latinLnBrk="0" hangingPunct="1">
        <a:defRPr sz="1485" kern="1200">
          <a:solidFill>
            <a:schemeClr val="tx1"/>
          </a:solidFill>
          <a:latin typeface="+mn-lt"/>
          <a:ea typeface="+mn-ea"/>
          <a:cs typeface="+mn-cs"/>
        </a:defRPr>
      </a:lvl1pPr>
      <a:lvl2pPr marL="378460" algn="l" defTabSz="755650" rtl="0" eaLnBrk="1" latinLnBrk="0" hangingPunct="1">
        <a:defRPr sz="1485" kern="1200">
          <a:solidFill>
            <a:schemeClr val="tx1"/>
          </a:solidFill>
          <a:latin typeface="+mn-lt"/>
          <a:ea typeface="+mn-ea"/>
          <a:cs typeface="+mn-cs"/>
        </a:defRPr>
      </a:lvl2pPr>
      <a:lvl3pPr marL="755650" algn="l" defTabSz="755650" rtl="0" eaLnBrk="1" latinLnBrk="0" hangingPunct="1">
        <a:defRPr sz="1485" kern="1200">
          <a:solidFill>
            <a:schemeClr val="tx1"/>
          </a:solidFill>
          <a:latin typeface="+mn-lt"/>
          <a:ea typeface="+mn-ea"/>
          <a:cs typeface="+mn-cs"/>
        </a:defRPr>
      </a:lvl3pPr>
      <a:lvl4pPr marL="1134110" algn="l" defTabSz="755650" rtl="0" eaLnBrk="1" latinLnBrk="0" hangingPunct="1">
        <a:defRPr sz="1485" kern="1200">
          <a:solidFill>
            <a:schemeClr val="tx1"/>
          </a:solidFill>
          <a:latin typeface="+mn-lt"/>
          <a:ea typeface="+mn-ea"/>
          <a:cs typeface="+mn-cs"/>
        </a:defRPr>
      </a:lvl4pPr>
      <a:lvl5pPr marL="1511935" algn="l" defTabSz="755650" rtl="0" eaLnBrk="1" latinLnBrk="0" hangingPunct="1">
        <a:defRPr sz="1485" kern="1200">
          <a:solidFill>
            <a:schemeClr val="tx1"/>
          </a:solidFill>
          <a:latin typeface="+mn-lt"/>
          <a:ea typeface="+mn-ea"/>
          <a:cs typeface="+mn-cs"/>
        </a:defRPr>
      </a:lvl5pPr>
      <a:lvl6pPr marL="1890395" algn="l" defTabSz="755650" rtl="0" eaLnBrk="1" latinLnBrk="0" hangingPunct="1">
        <a:defRPr sz="1485" kern="1200">
          <a:solidFill>
            <a:schemeClr val="tx1"/>
          </a:solidFill>
          <a:latin typeface="+mn-lt"/>
          <a:ea typeface="+mn-ea"/>
          <a:cs typeface="+mn-cs"/>
        </a:defRPr>
      </a:lvl6pPr>
      <a:lvl7pPr marL="2267585" algn="l" defTabSz="755650" rtl="0" eaLnBrk="1" latinLnBrk="0" hangingPunct="1">
        <a:defRPr sz="1485" kern="1200">
          <a:solidFill>
            <a:schemeClr val="tx1"/>
          </a:solidFill>
          <a:latin typeface="+mn-lt"/>
          <a:ea typeface="+mn-ea"/>
          <a:cs typeface="+mn-cs"/>
        </a:defRPr>
      </a:lvl7pPr>
      <a:lvl8pPr marL="2646045" algn="l" defTabSz="755650" rtl="0" eaLnBrk="1" latinLnBrk="0" hangingPunct="1">
        <a:defRPr sz="1485" kern="1200">
          <a:solidFill>
            <a:schemeClr val="tx1"/>
          </a:solidFill>
          <a:latin typeface="+mn-lt"/>
          <a:ea typeface="+mn-ea"/>
          <a:cs typeface="+mn-cs"/>
        </a:defRPr>
      </a:lvl8pPr>
      <a:lvl9pPr marL="3024505" algn="l" defTabSz="75565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p:cNvGrpSpPr/>
          <p:nvPr/>
        </p:nvGrpSpPr>
        <p:grpSpPr>
          <a:xfrm>
            <a:off x="-1" y="-1"/>
            <a:ext cx="7567935" cy="5595583"/>
            <a:chOff x="-78831" y="-1"/>
            <a:chExt cx="7567935" cy="5754415"/>
          </a:xfrm>
        </p:grpSpPr>
        <p:pic>
          <p:nvPicPr>
            <p:cNvPr id="2050" name="Picture 2"/>
            <p:cNvPicPr>
              <a:picLocks noChangeAspect="1" noChangeArrowheads="1"/>
            </p:cNvPicPr>
            <p:nvPr/>
          </p:nvPicPr>
          <p:blipFill>
            <a:blip r:embed="rId2" cstate="print"/>
            <a:srcRect/>
            <a:stretch>
              <a:fillRect/>
            </a:stretch>
          </p:blipFill>
          <p:spPr bwMode="auto">
            <a:xfrm>
              <a:off x="-78831" y="0"/>
              <a:ext cx="7567935" cy="5738648"/>
            </a:xfrm>
            <a:prstGeom prst="rect">
              <a:avLst/>
            </a:prstGeom>
            <a:noFill/>
            <a:ln w="9525">
              <a:noFill/>
              <a:miter lim="800000"/>
              <a:headEnd/>
              <a:tailEnd/>
            </a:ln>
          </p:spPr>
        </p:pic>
        <p:sp>
          <p:nvSpPr>
            <p:cNvPr id="26" name="正方形/長方形 25"/>
            <p:cNvSpPr/>
            <p:nvPr/>
          </p:nvSpPr>
          <p:spPr>
            <a:xfrm>
              <a:off x="-78831" y="-1"/>
              <a:ext cx="7559675" cy="5754415"/>
            </a:xfrm>
            <a:prstGeom prst="rect">
              <a:avLst/>
            </a:prstGeom>
            <a:solidFill>
              <a:srgbClr val="33333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角丸四角形 27"/>
          <p:cNvSpPr/>
          <p:nvPr/>
        </p:nvSpPr>
        <p:spPr>
          <a:xfrm>
            <a:off x="219074" y="2337049"/>
            <a:ext cx="7164365" cy="1937978"/>
          </a:xfrm>
          <a:prstGeom prst="roundRect">
            <a:avLst>
              <a:gd name="adj" fmla="val 7512"/>
            </a:avLst>
          </a:prstGeom>
          <a:solidFill>
            <a:srgbClr val="843C0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 y="4952247"/>
            <a:ext cx="7559675" cy="5753214"/>
          </a:xfrm>
          <a:prstGeom prst="rect">
            <a:avLst/>
          </a:prstGeom>
          <a:gradFill flip="none" rotWithShape="1">
            <a:gsLst>
              <a:gs pos="0">
                <a:schemeClr val="accent5"/>
              </a:gs>
              <a:gs pos="50000">
                <a:schemeClr val="accent5">
                  <a:lumMod val="75000"/>
                  <a:shade val="67500"/>
                  <a:satMod val="115000"/>
                </a:schemeClr>
              </a:gs>
              <a:gs pos="100000">
                <a:schemeClr val="accent5">
                  <a:lumMod val="75000"/>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252250" y="302008"/>
            <a:ext cx="7062514" cy="1754326"/>
          </a:xfrm>
          <a:prstGeom prst="rect">
            <a:avLst/>
          </a:prstGeom>
          <a:noFill/>
        </p:spPr>
        <p:txBody>
          <a:bodyPr wrap="square" rtlCol="0">
            <a:spAutoFit/>
          </a:bodyPr>
          <a:lstStyle/>
          <a:p>
            <a:pPr algn="ctr"/>
            <a:r>
              <a:rPr kumimoji="1" lang="ja-JP" altLang="en-US" sz="3400">
                <a:ln w="635">
                  <a:noFill/>
                </a:ln>
                <a:solidFill>
                  <a:srgbClr val="FFFFCC"/>
                </a:solidFill>
                <a:effectLst>
                  <a:glow rad="228600">
                    <a:schemeClr val="accent6">
                      <a:satMod val="175000"/>
                      <a:alpha val="40000"/>
                    </a:schemeClr>
                  </a:glow>
                </a:effectLst>
                <a:latin typeface="BIZ UDP明朝 Medium" pitchFamily="18" charset="-128"/>
                <a:ea typeface="BIZ UDP明朝 Medium" pitchFamily="18" charset="-128"/>
              </a:rPr>
              <a:t>ファッションビジネス・</a:t>
            </a:r>
            <a:r>
              <a:rPr kumimoji="1" lang="ja-JP" altLang="en-US" sz="3400" dirty="0">
                <a:ln w="635">
                  <a:noFill/>
                </a:ln>
                <a:solidFill>
                  <a:srgbClr val="FFFFCC"/>
                </a:solidFill>
                <a:effectLst>
                  <a:glow rad="228600">
                    <a:schemeClr val="accent6">
                      <a:satMod val="175000"/>
                      <a:alpha val="40000"/>
                    </a:schemeClr>
                  </a:glow>
                </a:effectLst>
                <a:latin typeface="BIZ UDP明朝 Medium" pitchFamily="18" charset="-128"/>
                <a:ea typeface="BIZ UDP明朝 Medium" pitchFamily="18" charset="-128"/>
              </a:rPr>
              <a:t>リデザイン支援</a:t>
            </a:r>
            <a:br>
              <a:rPr kumimoji="1" lang="en-US" altLang="ja-JP" sz="3400" dirty="0">
                <a:ln w="635">
                  <a:noFill/>
                </a:ln>
                <a:solidFill>
                  <a:srgbClr val="FFFFCC"/>
                </a:solidFill>
                <a:effectLst>
                  <a:glow rad="228600">
                    <a:schemeClr val="accent6">
                      <a:satMod val="175000"/>
                      <a:alpha val="40000"/>
                    </a:schemeClr>
                  </a:glow>
                </a:effectLst>
                <a:latin typeface="BIZ UDP明朝 Medium" pitchFamily="18" charset="-128"/>
                <a:ea typeface="BIZ UDP明朝 Medium" pitchFamily="18" charset="-128"/>
              </a:rPr>
            </a:br>
            <a:r>
              <a:rPr kumimoji="1" lang="ja-JP" altLang="en-US" sz="3400" dirty="0">
                <a:ln w="635">
                  <a:noFill/>
                </a:ln>
                <a:solidFill>
                  <a:srgbClr val="FFFFCC"/>
                </a:solidFill>
                <a:effectLst>
                  <a:glow rad="228600">
                    <a:schemeClr val="accent6">
                      <a:satMod val="175000"/>
                      <a:alpha val="40000"/>
                    </a:schemeClr>
                  </a:glow>
                </a:effectLst>
                <a:latin typeface="BIZ UDP明朝 Medium" pitchFamily="18" charset="-128"/>
                <a:ea typeface="BIZ UDP明朝 Medium" pitchFamily="18" charset="-128"/>
              </a:rPr>
              <a:t>マスターコース</a:t>
            </a:r>
            <a:r>
              <a:rPr kumimoji="1" lang="en-US" altLang="ja-JP" sz="3400" dirty="0">
                <a:ln w="635">
                  <a:noFill/>
                </a:ln>
                <a:solidFill>
                  <a:srgbClr val="FFFFCC"/>
                </a:solidFill>
                <a:effectLst>
                  <a:glow rad="228600">
                    <a:schemeClr val="accent6">
                      <a:satMod val="175000"/>
                      <a:alpha val="40000"/>
                    </a:schemeClr>
                  </a:glow>
                </a:effectLst>
                <a:latin typeface="BIZ UDP明朝 Medium" pitchFamily="18" charset="-128"/>
                <a:ea typeface="BIZ UDP明朝 Medium" pitchFamily="18" charset="-128"/>
              </a:rPr>
              <a:t>(FBR)</a:t>
            </a:r>
            <a:endParaRPr kumimoji="1" lang="ja-JP" altLang="en-US" sz="900" dirty="0">
              <a:ln w="635">
                <a:solidFill>
                  <a:schemeClr val="accent2"/>
                </a:solidFill>
              </a:ln>
              <a:solidFill>
                <a:srgbClr val="FFFF00"/>
              </a:solidFill>
              <a:effectLst>
                <a:glow rad="228600">
                  <a:schemeClr val="accent6">
                    <a:satMod val="175000"/>
                    <a:alpha val="40000"/>
                  </a:schemeClr>
                </a:glow>
              </a:effectLst>
              <a:latin typeface="BIZ UDP明朝 Medium" pitchFamily="18" charset="-128"/>
              <a:ea typeface="BIZ UDP明朝 Medium" pitchFamily="18" charset="-128"/>
            </a:endParaRPr>
          </a:p>
          <a:p>
            <a:pPr algn="ctr"/>
            <a:r>
              <a:rPr kumimoji="1" lang="ja-JP" altLang="en-US" sz="4000" dirty="0">
                <a:ln w="635">
                  <a:noFill/>
                </a:ln>
                <a:solidFill>
                  <a:srgbClr val="FFFF00"/>
                </a:solidFill>
                <a:effectLst>
                  <a:glow rad="228600">
                    <a:schemeClr val="tx1">
                      <a:alpha val="40000"/>
                    </a:schemeClr>
                  </a:glow>
                </a:effectLst>
                <a:latin typeface="BIZ UDP明朝 Medium" pitchFamily="18" charset="-128"/>
                <a:ea typeface="BIZ UDP明朝 Medium" pitchFamily="18" charset="-128"/>
              </a:rPr>
              <a:t>実践提案で現場力をつける！</a:t>
            </a:r>
            <a:endParaRPr kumimoji="1" lang="en-US" altLang="ja-JP" sz="4000" dirty="0">
              <a:ln w="635">
                <a:noFill/>
              </a:ln>
              <a:solidFill>
                <a:srgbClr val="FFFF00"/>
              </a:solidFill>
              <a:effectLst>
                <a:glow rad="228600">
                  <a:schemeClr val="tx1">
                    <a:alpha val="40000"/>
                  </a:schemeClr>
                </a:glow>
              </a:effectLst>
              <a:latin typeface="BIZ UDP明朝 Medium" pitchFamily="18" charset="-128"/>
              <a:ea typeface="BIZ UDP明朝 Medium" pitchFamily="18" charset="-128"/>
            </a:endParaRPr>
          </a:p>
        </p:txBody>
      </p:sp>
      <p:sp>
        <p:nvSpPr>
          <p:cNvPr id="16" name="正方形/長方形 15"/>
          <p:cNvSpPr/>
          <p:nvPr/>
        </p:nvSpPr>
        <p:spPr>
          <a:xfrm>
            <a:off x="262757" y="5287230"/>
            <a:ext cx="825064" cy="887239"/>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dirty="0">
                <a:solidFill>
                  <a:schemeClr val="bg1"/>
                </a:solidFill>
                <a:latin typeface="HGPｺﾞｼｯｸE" pitchFamily="50" charset="-128"/>
                <a:ea typeface="HGPｺﾞｼｯｸE" pitchFamily="50" charset="-128"/>
              </a:rPr>
              <a:t>開催</a:t>
            </a:r>
            <a:endParaRPr kumimoji="1" lang="en-US" altLang="ja-JP" dirty="0">
              <a:solidFill>
                <a:schemeClr val="bg1"/>
              </a:solidFill>
              <a:latin typeface="HGPｺﾞｼｯｸE" pitchFamily="50" charset="-128"/>
              <a:ea typeface="HGPｺﾞｼｯｸE" pitchFamily="50" charset="-128"/>
            </a:endParaRPr>
          </a:p>
          <a:p>
            <a:pPr algn="ctr"/>
            <a:r>
              <a:rPr kumimoji="1" lang="ja-JP" altLang="en-US" dirty="0">
                <a:solidFill>
                  <a:schemeClr val="bg1"/>
                </a:solidFill>
                <a:latin typeface="HGPｺﾞｼｯｸE" pitchFamily="50" charset="-128"/>
                <a:ea typeface="HGPｺﾞｼｯｸE" pitchFamily="50" charset="-128"/>
              </a:rPr>
              <a:t>概要</a:t>
            </a:r>
            <a:endParaRPr kumimoji="1" lang="en-US" altLang="ja-JP" dirty="0">
              <a:solidFill>
                <a:schemeClr val="bg1"/>
              </a:solidFill>
              <a:latin typeface="HGPｺﾞｼｯｸE" pitchFamily="50" charset="-128"/>
              <a:ea typeface="HGPｺﾞｼｯｸE" pitchFamily="50" charset="-128"/>
            </a:endParaRPr>
          </a:p>
        </p:txBody>
      </p:sp>
      <p:sp>
        <p:nvSpPr>
          <p:cNvPr id="18" name="正方形/長方形 17"/>
          <p:cNvSpPr/>
          <p:nvPr/>
        </p:nvSpPr>
        <p:spPr>
          <a:xfrm>
            <a:off x="268011" y="6337450"/>
            <a:ext cx="825064" cy="2688862"/>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dirty="0">
                <a:solidFill>
                  <a:schemeClr val="bg1"/>
                </a:solidFill>
                <a:latin typeface="HGPｺﾞｼｯｸE" pitchFamily="50" charset="-128"/>
                <a:ea typeface="HGPｺﾞｼｯｸE" pitchFamily="50" charset="-128"/>
              </a:rPr>
              <a:t>コース</a:t>
            </a:r>
            <a:endParaRPr kumimoji="1" lang="en-US" altLang="ja-JP" dirty="0">
              <a:solidFill>
                <a:schemeClr val="bg1"/>
              </a:solidFill>
              <a:latin typeface="HGPｺﾞｼｯｸE" pitchFamily="50" charset="-128"/>
              <a:ea typeface="HGPｺﾞｼｯｸE" pitchFamily="50" charset="-128"/>
            </a:endParaRPr>
          </a:p>
          <a:p>
            <a:pPr algn="ctr"/>
            <a:r>
              <a:rPr kumimoji="1" lang="ja-JP" altLang="en-US" dirty="0">
                <a:solidFill>
                  <a:schemeClr val="bg1"/>
                </a:solidFill>
                <a:latin typeface="HGPｺﾞｼｯｸE" pitchFamily="50" charset="-128"/>
                <a:ea typeface="HGPｺﾞｼｯｸE" pitchFamily="50" charset="-128"/>
              </a:rPr>
              <a:t>内容</a:t>
            </a:r>
            <a:endParaRPr kumimoji="1" lang="en-US" altLang="ja-JP" dirty="0">
              <a:solidFill>
                <a:schemeClr val="bg1"/>
              </a:solidFill>
              <a:latin typeface="HGPｺﾞｼｯｸE" pitchFamily="50" charset="-128"/>
              <a:ea typeface="HGPｺﾞｼｯｸE" pitchFamily="50" charset="-128"/>
            </a:endParaRPr>
          </a:p>
          <a:p>
            <a:pPr algn="ctr"/>
            <a:endParaRPr kumimoji="1" lang="en-US" altLang="ja-JP" dirty="0">
              <a:solidFill>
                <a:schemeClr val="bg1"/>
              </a:solidFill>
              <a:latin typeface="HGPｺﾞｼｯｸE" pitchFamily="50" charset="-128"/>
              <a:ea typeface="HGPｺﾞｼｯｸE" pitchFamily="50" charset="-128"/>
            </a:endParaRPr>
          </a:p>
          <a:p>
            <a:pPr algn="ctr"/>
            <a:r>
              <a:rPr kumimoji="1" lang="en-US" altLang="ja-JP" dirty="0">
                <a:solidFill>
                  <a:schemeClr val="bg1"/>
                </a:solidFill>
                <a:latin typeface="HGPｺﾞｼｯｸE" pitchFamily="50" charset="-128"/>
                <a:ea typeface="HGPｺﾞｼｯｸE" pitchFamily="50" charset="-128"/>
              </a:rPr>
              <a:t>(</a:t>
            </a:r>
            <a:r>
              <a:rPr kumimoji="1" lang="ja-JP" altLang="en-US" dirty="0">
                <a:solidFill>
                  <a:schemeClr val="bg1"/>
                </a:solidFill>
                <a:latin typeface="HGPｺﾞｼｯｸE" pitchFamily="50" charset="-128"/>
                <a:ea typeface="HGPｺﾞｼｯｸE" pitchFamily="50" charset="-128"/>
              </a:rPr>
              <a:t>予定</a:t>
            </a:r>
            <a:r>
              <a:rPr kumimoji="1" lang="en-US" altLang="ja-JP" dirty="0">
                <a:solidFill>
                  <a:schemeClr val="bg1"/>
                </a:solidFill>
                <a:latin typeface="HGPｺﾞｼｯｸE" pitchFamily="50" charset="-128"/>
                <a:ea typeface="HGPｺﾞｼｯｸE" pitchFamily="50" charset="-128"/>
              </a:rPr>
              <a:t>)</a:t>
            </a:r>
          </a:p>
        </p:txBody>
      </p:sp>
      <p:sp>
        <p:nvSpPr>
          <p:cNvPr id="19" name="正方形/長方形 18"/>
          <p:cNvSpPr/>
          <p:nvPr/>
        </p:nvSpPr>
        <p:spPr>
          <a:xfrm>
            <a:off x="268011" y="9976919"/>
            <a:ext cx="825064" cy="594241"/>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kumimoji="1" lang="ja-JP" altLang="en-US" dirty="0">
                <a:solidFill>
                  <a:schemeClr val="bg1"/>
                </a:solidFill>
                <a:latin typeface="HGPｺﾞｼｯｸE" pitchFamily="50" charset="-128"/>
                <a:ea typeface="HGPｺﾞｼｯｸE" pitchFamily="50" charset="-128"/>
              </a:rPr>
              <a:t>申込・</a:t>
            </a:r>
            <a:r>
              <a:rPr kumimoji="1" lang="ja-JP" altLang="en-US" dirty="0" err="1">
                <a:solidFill>
                  <a:schemeClr val="bg1"/>
                </a:solidFill>
                <a:latin typeface="HGPｺﾞｼｯｸE" pitchFamily="50" charset="-128"/>
                <a:ea typeface="HGPｺﾞｼｯｸE" pitchFamily="50" charset="-128"/>
              </a:rPr>
              <a:t>お</a:t>
            </a:r>
            <a:endParaRPr kumimoji="1" lang="en-US" altLang="ja-JP" dirty="0">
              <a:solidFill>
                <a:schemeClr val="bg1"/>
              </a:solidFill>
              <a:latin typeface="HGPｺﾞｼｯｸE" pitchFamily="50" charset="-128"/>
              <a:ea typeface="HGPｺﾞｼｯｸE" pitchFamily="50" charset="-128"/>
            </a:endParaRPr>
          </a:p>
          <a:p>
            <a:pPr algn="ctr"/>
            <a:r>
              <a:rPr kumimoji="1" lang="ja-JP" altLang="en-US" dirty="0">
                <a:solidFill>
                  <a:schemeClr val="bg1"/>
                </a:solidFill>
                <a:latin typeface="HGPｺﾞｼｯｸE" pitchFamily="50" charset="-128"/>
                <a:ea typeface="HGPｺﾞｼｯｸE" pitchFamily="50" charset="-128"/>
              </a:rPr>
              <a:t>問合せ</a:t>
            </a:r>
            <a:endParaRPr kumimoji="1" lang="en-US" altLang="ja-JP" dirty="0">
              <a:solidFill>
                <a:schemeClr val="bg1"/>
              </a:solidFill>
              <a:latin typeface="HGPｺﾞｼｯｸE" pitchFamily="50" charset="-128"/>
              <a:ea typeface="HGPｺﾞｼｯｸE" pitchFamily="50" charset="-128"/>
            </a:endParaRPr>
          </a:p>
        </p:txBody>
      </p:sp>
      <p:cxnSp>
        <p:nvCxnSpPr>
          <p:cNvPr id="22" name="直線コネクタ 21"/>
          <p:cNvCxnSpPr/>
          <p:nvPr/>
        </p:nvCxnSpPr>
        <p:spPr>
          <a:xfrm>
            <a:off x="120862" y="5091532"/>
            <a:ext cx="735472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03387" y="2606214"/>
            <a:ext cx="7189671" cy="2062103"/>
          </a:xfrm>
          <a:prstGeom prst="rect">
            <a:avLst/>
          </a:prstGeom>
          <a:noFill/>
        </p:spPr>
        <p:txBody>
          <a:bodyPr wrap="square" rtlCol="0">
            <a:spAutoFit/>
          </a:bodyPr>
          <a:lstStyle/>
          <a:p>
            <a:pPr algn="just"/>
            <a:r>
              <a:rPr lang="ja-JP" altLang="en-US" sz="1600" dirty="0">
                <a:solidFill>
                  <a:schemeClr val="bg1"/>
                </a:solidFill>
                <a:latin typeface="HGPｺﾞｼｯｸE" pitchFamily="50" charset="-128"/>
                <a:ea typeface="HGPｺﾞｼｯｸE" pitchFamily="50" charset="-128"/>
              </a:rPr>
              <a:t> </a:t>
            </a:r>
            <a:r>
              <a:rPr lang="ja-JP" altLang="en-US" sz="1600">
                <a:solidFill>
                  <a:schemeClr val="bg1"/>
                </a:solidFill>
                <a:latin typeface="HGPｺﾞｼｯｸE" pitchFamily="50" charset="-128"/>
                <a:ea typeface="HGPｺﾞｼｯｸE" pitchFamily="50" charset="-128"/>
              </a:rPr>
              <a:t>ファッション業界ほど旧来のビジネスモデルを反古にされ日本政府から、同業者から、加えて消費者から裏切り続けられている企業群はありません。それでいて事態を悲観することなくつねにポジティブに、かつ事業を楽しむ姿勢を堅持する業界でもあるのです。</a:t>
            </a:r>
            <a:endParaRPr lang="ja-JP" altLang="en-US" sz="1600" dirty="0">
              <a:solidFill>
                <a:schemeClr val="bg1"/>
              </a:solidFill>
              <a:latin typeface="HGPｺﾞｼｯｸE" pitchFamily="50" charset="-128"/>
              <a:ea typeface="HGPｺﾞｼｯｸE" pitchFamily="50" charset="-128"/>
            </a:endParaRPr>
          </a:p>
          <a:p>
            <a:pPr algn="just"/>
            <a:r>
              <a:rPr lang="ja-JP" altLang="en-US" sz="1600" dirty="0">
                <a:solidFill>
                  <a:schemeClr val="bg1"/>
                </a:solidFill>
                <a:latin typeface="HGPｺﾞｼｯｸE" pitchFamily="50" charset="-128"/>
                <a:ea typeface="HGPｺﾞｼｯｸE" pitchFamily="50" charset="-128"/>
              </a:rPr>
              <a:t> この危機に遭遇した企業を中小企業診断士として支援することは、 今後の診断事業を展開する上で大いに役立つことをお約束します。</a:t>
            </a:r>
          </a:p>
          <a:p>
            <a:pPr algn="just"/>
            <a:r>
              <a:rPr lang="ja-JP" altLang="en-US" sz="1600" dirty="0">
                <a:solidFill>
                  <a:schemeClr val="bg1"/>
                </a:solidFill>
                <a:latin typeface="HGPｺﾞｼｯｸE" pitchFamily="50" charset="-128"/>
                <a:ea typeface="HGPｺﾞｼｯｸE" pitchFamily="50" charset="-128"/>
              </a:rPr>
              <a:t> さぁ！一緒に歴史を偲ばせる古い建物の中に入り、中小企業診断士としての実力を身に付けてください。お待ちしています 　（ 代表　今宿博史 ）</a:t>
            </a:r>
          </a:p>
        </p:txBody>
      </p:sp>
      <p:sp>
        <p:nvSpPr>
          <p:cNvPr id="23" name="正方形/長方形 22"/>
          <p:cNvSpPr/>
          <p:nvPr/>
        </p:nvSpPr>
        <p:spPr>
          <a:xfrm>
            <a:off x="561999" y="0"/>
            <a:ext cx="6452950" cy="19106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ja-JP" altLang="en-US" sz="1400" dirty="0">
                <a:solidFill>
                  <a:schemeClr val="bg1"/>
                </a:solidFill>
                <a:latin typeface="HGPｺﾞｼｯｸE" pitchFamily="50" charset="-128"/>
                <a:ea typeface="HGPｺﾞｼｯｸE" pitchFamily="50" charset="-128"/>
              </a:rPr>
              <a:t>東京都中小企業診断士協会　中央支部　認定マスターコース</a:t>
            </a:r>
            <a:endParaRPr kumimoji="1" lang="en-US" altLang="ja-JP" sz="1400" dirty="0">
              <a:solidFill>
                <a:schemeClr val="bg1"/>
              </a:solidFill>
              <a:latin typeface="HGPｺﾞｼｯｸE" pitchFamily="50" charset="-128"/>
              <a:ea typeface="HGPｺﾞｼｯｸE" pitchFamily="50" charset="-128"/>
            </a:endParaRPr>
          </a:p>
        </p:txBody>
      </p:sp>
      <p:sp>
        <p:nvSpPr>
          <p:cNvPr id="24" name="テキスト ボックス 23"/>
          <p:cNvSpPr txBox="1"/>
          <p:nvPr/>
        </p:nvSpPr>
        <p:spPr>
          <a:xfrm>
            <a:off x="1256845" y="6289243"/>
            <a:ext cx="6302830" cy="2785378"/>
          </a:xfrm>
          <a:prstGeom prst="rect">
            <a:avLst/>
          </a:prstGeom>
          <a:noFill/>
        </p:spPr>
        <p:txBody>
          <a:bodyPr wrap="square" rtlCol="0">
            <a:spAutoFit/>
          </a:bodyPr>
          <a:lstStyle/>
          <a:p>
            <a:r>
              <a:rPr lang="ja-JP" altLang="en-US" sz="1400" b="1" dirty="0">
                <a:solidFill>
                  <a:schemeClr val="bg1"/>
                </a:solidFill>
                <a:latin typeface="HG丸ｺﾞｼｯｸM-PRO" pitchFamily="50" charset="-128"/>
                <a:ea typeface="HG丸ｺﾞｼｯｸM-PRO" pitchFamily="50" charset="-128"/>
              </a:rPr>
              <a:t>２４年度テーマ　　</a:t>
            </a:r>
            <a:r>
              <a:rPr lang="en-US" altLang="ja-JP" sz="1400" b="1" dirty="0">
                <a:solidFill>
                  <a:schemeClr val="bg1"/>
                </a:solidFill>
                <a:latin typeface="HG丸ｺﾞｼｯｸM-PRO" pitchFamily="50" charset="-128"/>
                <a:ea typeface="HG丸ｺﾞｼｯｸM-PRO" pitchFamily="50" charset="-128"/>
              </a:rPr>
              <a:t>GMS</a:t>
            </a:r>
            <a:r>
              <a:rPr lang="ja-JP" altLang="en-US" sz="1400" b="1" dirty="0">
                <a:solidFill>
                  <a:schemeClr val="bg1"/>
                </a:solidFill>
                <a:latin typeface="HG丸ｺﾞｼｯｸM-PRO" pitchFamily="50" charset="-128"/>
                <a:ea typeface="HG丸ｺﾞｼｯｸM-PRO" pitchFamily="50" charset="-128"/>
              </a:rPr>
              <a:t>内レディス専門店成功の法則</a:t>
            </a:r>
          </a:p>
          <a:p>
            <a:r>
              <a:rPr lang="ja-JP" altLang="en-US" sz="1400" b="1" dirty="0">
                <a:solidFill>
                  <a:schemeClr val="bg1"/>
                </a:solidFill>
                <a:latin typeface="HG丸ｺﾞｼｯｸM-PRO" pitchFamily="50" charset="-128"/>
                <a:ea typeface="HG丸ｺﾞｼｯｸM-PRO" pitchFamily="50" charset="-128"/>
              </a:rPr>
              <a:t>＜ 都内近郊型</a:t>
            </a:r>
            <a:r>
              <a:rPr lang="en-US" altLang="ja-JP" sz="1400" b="1" dirty="0">
                <a:solidFill>
                  <a:schemeClr val="bg1"/>
                </a:solidFill>
                <a:latin typeface="HG丸ｺﾞｼｯｸM-PRO" pitchFamily="50" charset="-128"/>
                <a:ea typeface="HG丸ｺﾞｼｯｸM-PRO" pitchFamily="50" charset="-128"/>
              </a:rPr>
              <a:t>GMS</a:t>
            </a:r>
            <a:r>
              <a:rPr lang="ja-JP" altLang="en-US" sz="1400" b="1" dirty="0">
                <a:solidFill>
                  <a:schemeClr val="bg1"/>
                </a:solidFill>
                <a:latin typeface="HG丸ｺﾞｼｯｸM-PRO" pitchFamily="50" charset="-128"/>
                <a:ea typeface="HG丸ｺﾞｼｯｸM-PRO" pitchFamily="50" charset="-128"/>
              </a:rPr>
              <a:t>　リモート＆リアルでの開催方式＞</a:t>
            </a:r>
          </a:p>
          <a:p>
            <a:r>
              <a:rPr lang="ja-JP" altLang="en-US" sz="1400" b="1" dirty="0">
                <a:solidFill>
                  <a:schemeClr val="bg1"/>
                </a:solidFill>
                <a:latin typeface="HG丸ｺﾞｼｯｸM-PRO" pitchFamily="50" charset="-128"/>
                <a:ea typeface="HG丸ｺﾞｼｯｸM-PRO" pitchFamily="50" charset="-128"/>
              </a:rPr>
              <a:t>＜ キャリア豊富な卒業生がアシストする</a:t>
            </a:r>
            <a:r>
              <a:rPr lang="en-US" altLang="ja-JP" sz="1400" b="1" dirty="0">
                <a:solidFill>
                  <a:schemeClr val="bg1"/>
                </a:solidFill>
                <a:latin typeface="HG丸ｺﾞｼｯｸM-PRO" pitchFamily="50" charset="-128"/>
                <a:ea typeface="HG丸ｺﾞｼｯｸM-PRO" pitchFamily="50" charset="-128"/>
              </a:rPr>
              <a:t>, </a:t>
            </a:r>
            <a:r>
              <a:rPr lang="ja-JP" altLang="en-US" sz="1400" b="1" dirty="0">
                <a:solidFill>
                  <a:schemeClr val="bg1"/>
                </a:solidFill>
                <a:latin typeface="HG丸ｺﾞｼｯｸM-PRO" pitchFamily="50" charset="-128"/>
                <a:ea typeface="HG丸ｺﾞｼｯｸM-PRO" pitchFamily="50" charset="-128"/>
              </a:rPr>
              <a:t>伴走型指導＞</a:t>
            </a:r>
            <a:endParaRPr lang="en-US" altLang="ja-JP" sz="1400" b="1" dirty="0">
              <a:solidFill>
                <a:schemeClr val="bg1"/>
              </a:solidFill>
              <a:latin typeface="HG丸ｺﾞｼｯｸM-PRO" pitchFamily="50" charset="-128"/>
              <a:ea typeface="HG丸ｺﾞｼｯｸM-PRO" pitchFamily="50" charset="-128"/>
            </a:endParaRPr>
          </a:p>
          <a:p>
            <a:endParaRPr lang="en-US" altLang="ja-JP" sz="700" b="1" dirty="0">
              <a:solidFill>
                <a:schemeClr val="bg1"/>
              </a:solidFill>
              <a:latin typeface="HG丸ｺﾞｼｯｸM-PRO" pitchFamily="50" charset="-128"/>
              <a:ea typeface="HG丸ｺﾞｼｯｸM-PRO" pitchFamily="50" charset="-128"/>
            </a:endParaRPr>
          </a:p>
          <a:p>
            <a:r>
              <a:rPr lang="ja-JP" altLang="en-US" sz="1400" b="1" dirty="0">
                <a:solidFill>
                  <a:schemeClr val="bg1"/>
                </a:solidFill>
                <a:latin typeface="HG丸ｺﾞｼｯｸM-PRO" pitchFamily="50" charset="-128"/>
                <a:ea typeface="HG丸ｺﾞｼｯｸM-PRO" pitchFamily="50" charset="-128"/>
              </a:rPr>
              <a:t>（１）理論研修・</a:t>
            </a:r>
            <a:r>
              <a:rPr lang="en-US" altLang="ja-JP" sz="1400" b="1" dirty="0">
                <a:solidFill>
                  <a:schemeClr val="bg1"/>
                </a:solidFill>
                <a:latin typeface="HG丸ｺﾞｼｯｸM-PRO" pitchFamily="50" charset="-128"/>
                <a:ea typeface="HG丸ｺﾞｼｯｸM-PRO" pitchFamily="50" charset="-128"/>
              </a:rPr>
              <a:t>GMS</a:t>
            </a:r>
            <a:r>
              <a:rPr lang="ja-JP" altLang="en-US" sz="1400" b="1" dirty="0">
                <a:solidFill>
                  <a:schemeClr val="bg1"/>
                </a:solidFill>
                <a:latin typeface="HG丸ｺﾞｼｯｸM-PRO" pitchFamily="50" charset="-128"/>
                <a:ea typeface="HG丸ｺﾞｼｯｸM-PRO" pitchFamily="50" charset="-128"/>
              </a:rPr>
              <a:t>の衣料品売場とは</a:t>
            </a:r>
            <a:endParaRPr lang="en-US" altLang="ja-JP" sz="1400" b="1" dirty="0">
              <a:solidFill>
                <a:schemeClr val="bg1"/>
              </a:solidFill>
              <a:latin typeface="HG丸ｺﾞｼｯｸM-PRO" pitchFamily="50" charset="-128"/>
              <a:ea typeface="HG丸ｺﾞｼｯｸM-PRO" pitchFamily="50" charset="-128"/>
            </a:endParaRPr>
          </a:p>
          <a:p>
            <a:r>
              <a:rPr lang="ja-JP" altLang="en-US" sz="1400" b="1" dirty="0">
                <a:solidFill>
                  <a:schemeClr val="bg1"/>
                </a:solidFill>
                <a:latin typeface="HG丸ｺﾞｼｯｸM-PRO" pitchFamily="50" charset="-128"/>
                <a:ea typeface="HG丸ｺﾞｼｯｸM-PRO" pitchFamily="50" charset="-128"/>
              </a:rPr>
              <a:t>　　　　</a:t>
            </a:r>
            <a:r>
              <a:rPr lang="ja-JP" altLang="en-US" sz="1400" b="1" u="sng" dirty="0">
                <a:solidFill>
                  <a:schemeClr val="bg1"/>
                </a:solidFill>
                <a:latin typeface="HG丸ｺﾞｼｯｸM-PRO" pitchFamily="50" charset="-128"/>
                <a:ea typeface="HG丸ｺﾞｼｯｸM-PRO" pitchFamily="50" charset="-128"/>
              </a:rPr>
              <a:t>・専門店出店の使命と役割</a:t>
            </a:r>
            <a:r>
              <a:rPr lang="en-US" altLang="ja-JP" sz="1400" b="1" u="sng" dirty="0">
                <a:solidFill>
                  <a:schemeClr val="bg1"/>
                </a:solidFill>
                <a:latin typeface="HG丸ｺﾞｼｯｸM-PRO" pitchFamily="50" charset="-128"/>
                <a:ea typeface="HG丸ｺﾞｼｯｸM-PRO" pitchFamily="50" charset="-128"/>
              </a:rPr>
              <a:t>	</a:t>
            </a:r>
            <a:r>
              <a:rPr lang="ja-JP" altLang="en-US" sz="1400" b="1" u="sng" dirty="0">
                <a:solidFill>
                  <a:schemeClr val="bg1"/>
                </a:solidFill>
                <a:latin typeface="HG丸ｺﾞｼｯｸM-PRO" pitchFamily="50" charset="-128"/>
                <a:ea typeface="HG丸ｺﾞｼｯｸM-PRO" pitchFamily="50" charset="-128"/>
              </a:rPr>
              <a:t>・</a:t>
            </a:r>
            <a:r>
              <a:rPr lang="en-US" altLang="ja-JP" sz="1400" b="1" u="sng" dirty="0">
                <a:solidFill>
                  <a:schemeClr val="bg1"/>
                </a:solidFill>
                <a:latin typeface="HG丸ｺﾞｼｯｸM-PRO" pitchFamily="50" charset="-128"/>
                <a:ea typeface="HG丸ｺﾞｼｯｸM-PRO" pitchFamily="50" charset="-128"/>
              </a:rPr>
              <a:t>GMS</a:t>
            </a:r>
            <a:r>
              <a:rPr lang="ja-JP" altLang="en-US" sz="1400" b="1" u="sng" dirty="0">
                <a:solidFill>
                  <a:schemeClr val="bg1"/>
                </a:solidFill>
                <a:latin typeface="HG丸ｺﾞｼｯｸM-PRO" pitchFamily="50" charset="-128"/>
                <a:ea typeface="HG丸ｺﾞｼｯｸM-PRO" pitchFamily="50" charset="-128"/>
              </a:rPr>
              <a:t>側からの採算性</a:t>
            </a:r>
            <a:endParaRPr lang="en-US" altLang="ja-JP" sz="1400" b="1" u="sng" dirty="0">
              <a:solidFill>
                <a:schemeClr val="bg1"/>
              </a:solidFill>
              <a:latin typeface="HG丸ｺﾞｼｯｸM-PRO" pitchFamily="50" charset="-128"/>
              <a:ea typeface="HG丸ｺﾞｼｯｸM-PRO" pitchFamily="50" charset="-128"/>
            </a:endParaRPr>
          </a:p>
          <a:p>
            <a:r>
              <a:rPr lang="ja-JP" altLang="en-US" sz="1400" b="1" dirty="0">
                <a:solidFill>
                  <a:schemeClr val="bg1"/>
                </a:solidFill>
                <a:latin typeface="HG丸ｺﾞｼｯｸM-PRO" pitchFamily="50" charset="-128"/>
                <a:ea typeface="HG丸ｺﾞｼｯｸM-PRO" pitchFamily="50" charset="-128"/>
              </a:rPr>
              <a:t>（２）市場調査・店舗診断</a:t>
            </a:r>
            <a:endParaRPr lang="en-US" altLang="ja-JP" sz="1400" b="1" dirty="0">
              <a:solidFill>
                <a:schemeClr val="bg1"/>
              </a:solidFill>
              <a:latin typeface="HG丸ｺﾞｼｯｸM-PRO" pitchFamily="50" charset="-128"/>
              <a:ea typeface="HG丸ｺﾞｼｯｸM-PRO" pitchFamily="50" charset="-128"/>
            </a:endParaRPr>
          </a:p>
          <a:p>
            <a:r>
              <a:rPr lang="ja-JP" altLang="en-US" sz="1400" b="1" dirty="0">
                <a:solidFill>
                  <a:schemeClr val="bg1"/>
                </a:solidFill>
                <a:latin typeface="HG丸ｺﾞｼｯｸM-PRO" pitchFamily="50" charset="-128"/>
                <a:ea typeface="HG丸ｺﾞｼｯｸM-PRO" pitchFamily="50" charset="-128"/>
              </a:rPr>
              <a:t>　　　　</a:t>
            </a:r>
            <a:r>
              <a:rPr lang="ja-JP" altLang="en-US" sz="1400" b="1" u="sng" dirty="0">
                <a:solidFill>
                  <a:schemeClr val="bg1"/>
                </a:solidFill>
                <a:latin typeface="HG丸ｺﾞｼｯｸM-PRO" pitchFamily="50" charset="-128"/>
                <a:ea typeface="HG丸ｺﾞｼｯｸM-PRO" pitchFamily="50" charset="-128"/>
              </a:rPr>
              <a:t>・店内客動線の実査</a:t>
            </a:r>
            <a:r>
              <a:rPr lang="en-US" altLang="ja-JP" sz="1400" b="1" u="sng" dirty="0">
                <a:solidFill>
                  <a:schemeClr val="bg1"/>
                </a:solidFill>
                <a:latin typeface="HG丸ｺﾞｼｯｸM-PRO" pitchFamily="50" charset="-128"/>
                <a:ea typeface="HG丸ｺﾞｼｯｸM-PRO" pitchFamily="50" charset="-128"/>
              </a:rPr>
              <a:t>		</a:t>
            </a:r>
            <a:r>
              <a:rPr lang="ja-JP" altLang="en-US" sz="1400" b="1" u="sng" dirty="0">
                <a:solidFill>
                  <a:schemeClr val="bg1"/>
                </a:solidFill>
                <a:latin typeface="HG丸ｺﾞｼｯｸM-PRO" pitchFamily="50" charset="-128"/>
                <a:ea typeface="HG丸ｺﾞｼｯｸM-PRO" pitchFamily="50" charset="-128"/>
              </a:rPr>
              <a:t>・来店客アンケート調査実施</a:t>
            </a:r>
            <a:endParaRPr lang="en-US" altLang="ja-JP" sz="1400" b="1" u="sng" dirty="0">
              <a:solidFill>
                <a:schemeClr val="bg1"/>
              </a:solidFill>
              <a:latin typeface="HG丸ｺﾞｼｯｸM-PRO" pitchFamily="50" charset="-128"/>
              <a:ea typeface="HG丸ｺﾞｼｯｸM-PRO" pitchFamily="50" charset="-128"/>
            </a:endParaRPr>
          </a:p>
          <a:p>
            <a:r>
              <a:rPr lang="ja-JP" altLang="en-US" sz="1400" b="1" dirty="0">
                <a:solidFill>
                  <a:schemeClr val="bg1"/>
                </a:solidFill>
                <a:latin typeface="HG丸ｺﾞｼｯｸM-PRO" pitchFamily="50" charset="-128"/>
                <a:ea typeface="HG丸ｺﾞｼｯｸM-PRO" pitchFamily="50" charset="-128"/>
              </a:rPr>
              <a:t>（３）専門店街におけるレディスショップ採算性</a:t>
            </a:r>
            <a:endParaRPr lang="en-US" altLang="ja-JP" sz="1400" b="1" dirty="0">
              <a:solidFill>
                <a:schemeClr val="bg1"/>
              </a:solidFill>
              <a:latin typeface="HG丸ｺﾞｼｯｸM-PRO" pitchFamily="50" charset="-128"/>
              <a:ea typeface="HG丸ｺﾞｼｯｸM-PRO" pitchFamily="50" charset="-128"/>
            </a:endParaRPr>
          </a:p>
          <a:p>
            <a:r>
              <a:rPr lang="ja-JP" altLang="en-US" sz="1400" b="1" dirty="0">
                <a:solidFill>
                  <a:schemeClr val="bg1"/>
                </a:solidFill>
                <a:latin typeface="HG丸ｺﾞｼｯｸM-PRO" pitchFamily="50" charset="-128"/>
                <a:ea typeface="HG丸ｺﾞｼｯｸM-PRO" pitchFamily="50" charset="-128"/>
              </a:rPr>
              <a:t>　　　　</a:t>
            </a:r>
            <a:r>
              <a:rPr lang="ja-JP" altLang="en-US" sz="1400" b="1" u="sng" dirty="0">
                <a:solidFill>
                  <a:schemeClr val="bg1"/>
                </a:solidFill>
                <a:latin typeface="HG丸ｺﾞｼｯｸM-PRO" pitchFamily="50" charset="-128"/>
                <a:ea typeface="HG丸ｺﾞｼｯｸM-PRO" pitchFamily="50" charset="-128"/>
              </a:rPr>
              <a:t>・店長ヒアリング手法と商品構成の調査と分析</a:t>
            </a:r>
            <a:endParaRPr lang="en-US" altLang="ja-JP" sz="1400" b="1" u="sng" dirty="0">
              <a:solidFill>
                <a:schemeClr val="bg1"/>
              </a:solidFill>
              <a:latin typeface="HG丸ｺﾞｼｯｸM-PRO" pitchFamily="50" charset="-128"/>
              <a:ea typeface="HG丸ｺﾞｼｯｸM-PRO" pitchFamily="50" charset="-128"/>
            </a:endParaRPr>
          </a:p>
          <a:p>
            <a:r>
              <a:rPr lang="ja-JP" altLang="en-US" sz="1400" b="1" dirty="0">
                <a:solidFill>
                  <a:schemeClr val="bg1"/>
                </a:solidFill>
                <a:latin typeface="HG丸ｺﾞｼｯｸM-PRO" pitchFamily="50" charset="-128"/>
                <a:ea typeface="HG丸ｺﾞｼｯｸM-PRO" pitchFamily="50" charset="-128"/>
              </a:rPr>
              <a:t>　　　　</a:t>
            </a:r>
            <a:r>
              <a:rPr lang="ja-JP" altLang="en-US" sz="1400" b="1" u="sng" dirty="0">
                <a:solidFill>
                  <a:schemeClr val="bg1"/>
                </a:solidFill>
                <a:latin typeface="HG丸ｺﾞｼｯｸM-PRO" pitchFamily="50" charset="-128"/>
                <a:ea typeface="HG丸ｺﾞｼｯｸM-PRO" pitchFamily="50" charset="-128"/>
              </a:rPr>
              <a:t>・競合店舗の覆面調査方法</a:t>
            </a:r>
            <a:endParaRPr lang="en-US" altLang="ja-JP" sz="1400" b="1" u="sng" dirty="0">
              <a:solidFill>
                <a:schemeClr val="bg1"/>
              </a:solidFill>
              <a:latin typeface="HG丸ｺﾞｼｯｸM-PRO" pitchFamily="50" charset="-128"/>
              <a:ea typeface="HG丸ｺﾞｼｯｸM-PRO" pitchFamily="50" charset="-128"/>
            </a:endParaRPr>
          </a:p>
          <a:p>
            <a:r>
              <a:rPr lang="ja-JP" altLang="en-US" sz="1400" b="1" dirty="0">
                <a:solidFill>
                  <a:schemeClr val="bg1"/>
                </a:solidFill>
                <a:latin typeface="HG丸ｺﾞｼｯｸM-PRO" pitchFamily="50" charset="-128"/>
                <a:ea typeface="HG丸ｺﾞｼｯｸM-PRO" pitchFamily="50" charset="-128"/>
              </a:rPr>
              <a:t>（４）調査結果報告書作成・社長報告会</a:t>
            </a:r>
            <a:endParaRPr lang="en-US" altLang="ja-JP" sz="1400" b="1" dirty="0">
              <a:solidFill>
                <a:schemeClr val="bg1"/>
              </a:solidFill>
              <a:latin typeface="HG丸ｺﾞｼｯｸM-PRO" pitchFamily="50" charset="-128"/>
              <a:ea typeface="HG丸ｺﾞｼｯｸM-PRO" pitchFamily="50" charset="-128"/>
            </a:endParaRPr>
          </a:p>
          <a:p>
            <a:r>
              <a:rPr lang="ja-JP" altLang="en-US" sz="1400" b="1" dirty="0">
                <a:solidFill>
                  <a:schemeClr val="bg1"/>
                </a:solidFill>
                <a:latin typeface="HG丸ｺﾞｼｯｸM-PRO" pitchFamily="50" charset="-128"/>
                <a:ea typeface="HG丸ｺﾞｼｯｸM-PRO" pitchFamily="50" charset="-128"/>
              </a:rPr>
              <a:t>　　　　</a:t>
            </a:r>
            <a:r>
              <a:rPr lang="ja-JP" altLang="en-US" sz="1400" b="1" u="sng" dirty="0">
                <a:solidFill>
                  <a:schemeClr val="bg1"/>
                </a:solidFill>
                <a:latin typeface="HG丸ｺﾞｼｯｸM-PRO" pitchFamily="50" charset="-128"/>
                <a:ea typeface="HG丸ｺﾞｼｯｸM-PRO" pitchFamily="50" charset="-128"/>
              </a:rPr>
              <a:t>・報告プレゼン作成の基本</a:t>
            </a:r>
            <a:r>
              <a:rPr lang="en-US" altLang="ja-JP" sz="1400" b="1" u="sng" dirty="0">
                <a:solidFill>
                  <a:schemeClr val="bg1"/>
                </a:solidFill>
                <a:latin typeface="HG丸ｺﾞｼｯｸM-PRO" pitchFamily="50" charset="-128"/>
                <a:ea typeface="HG丸ｺﾞｼｯｸM-PRO" pitchFamily="50" charset="-128"/>
              </a:rPr>
              <a:t>	</a:t>
            </a:r>
            <a:r>
              <a:rPr lang="ja-JP" altLang="en-US" sz="1400" b="1" u="sng" dirty="0">
                <a:solidFill>
                  <a:schemeClr val="bg1"/>
                </a:solidFill>
                <a:latin typeface="HG丸ｺﾞｼｯｸM-PRO" pitchFamily="50" charset="-128"/>
                <a:ea typeface="HG丸ｺﾞｼｯｸM-PRO" pitchFamily="50" charset="-128"/>
              </a:rPr>
              <a:t>・効果的な報告会開催</a:t>
            </a:r>
            <a:endParaRPr lang="en-US" altLang="ja-JP" sz="1400" b="1" u="sng" dirty="0">
              <a:solidFill>
                <a:schemeClr val="bg1"/>
              </a:solidFill>
              <a:latin typeface="HG丸ｺﾞｼｯｸM-PRO" pitchFamily="50" charset="-128"/>
              <a:ea typeface="HG丸ｺﾞｼｯｸM-PRO" pitchFamily="50" charset="-128"/>
            </a:endParaRPr>
          </a:p>
        </p:txBody>
      </p:sp>
      <p:sp>
        <p:nvSpPr>
          <p:cNvPr id="29" name="テキスト ボックス 28"/>
          <p:cNvSpPr txBox="1"/>
          <p:nvPr/>
        </p:nvSpPr>
        <p:spPr>
          <a:xfrm>
            <a:off x="1256845" y="9990535"/>
            <a:ext cx="6302830" cy="523220"/>
          </a:xfrm>
          <a:prstGeom prst="rect">
            <a:avLst/>
          </a:prstGeom>
          <a:noFill/>
        </p:spPr>
        <p:txBody>
          <a:bodyPr wrap="square" rtlCol="0">
            <a:spAutoFit/>
          </a:bodyPr>
          <a:lstStyle/>
          <a:p>
            <a:r>
              <a:rPr lang="ja-JP" altLang="en-US" sz="1400" b="1" dirty="0">
                <a:solidFill>
                  <a:schemeClr val="bg1"/>
                </a:solidFill>
                <a:latin typeface="HG丸ｺﾞｼｯｸM-PRO" pitchFamily="50" charset="-128"/>
                <a:ea typeface="HG丸ｺﾞｼｯｸM-PRO" pitchFamily="50" charset="-128"/>
              </a:rPr>
              <a:t>代表　今宿博史</a:t>
            </a:r>
            <a:endParaRPr lang="en-US" altLang="ja-JP" sz="1400" b="1" dirty="0">
              <a:solidFill>
                <a:schemeClr val="bg1"/>
              </a:solidFill>
              <a:latin typeface="HG丸ｺﾞｼｯｸM-PRO" pitchFamily="50" charset="-128"/>
              <a:ea typeface="HG丸ｺﾞｼｯｸM-PRO" pitchFamily="50" charset="-128"/>
            </a:endParaRPr>
          </a:p>
          <a:p>
            <a:r>
              <a:rPr lang="ja-JP" altLang="en-US" sz="1400" b="1" dirty="0">
                <a:solidFill>
                  <a:schemeClr val="bg1"/>
                </a:solidFill>
                <a:latin typeface="HG丸ｺﾞｼｯｸM-PRO" pitchFamily="50" charset="-128"/>
                <a:ea typeface="HG丸ｺﾞｼｯｸM-PRO" pitchFamily="50" charset="-128"/>
              </a:rPr>
              <a:t>申込・お問合せは、連絡幹事　吉村昌弘（ </a:t>
            </a:r>
            <a:r>
              <a:rPr lang="en-US" altLang="ja-JP" sz="1400" b="1" dirty="0">
                <a:solidFill>
                  <a:schemeClr val="bg1"/>
                </a:solidFill>
                <a:latin typeface="Cambria" pitchFamily="18" charset="0"/>
                <a:ea typeface="Cambria" pitchFamily="18" charset="0"/>
              </a:rPr>
              <a:t>uii54917@nifty.com</a:t>
            </a:r>
            <a:r>
              <a:rPr lang="en-US" altLang="ja-JP" sz="1400" b="1" dirty="0">
                <a:solidFill>
                  <a:schemeClr val="bg1"/>
                </a:solidFill>
                <a:latin typeface="HG丸ｺﾞｼｯｸM-PRO" pitchFamily="50" charset="-128"/>
                <a:ea typeface="HG丸ｺﾞｼｯｸM-PRO" pitchFamily="50" charset="-128"/>
              </a:rPr>
              <a:t> </a:t>
            </a:r>
            <a:r>
              <a:rPr lang="ja-JP" altLang="en-US" sz="1400" b="1" dirty="0">
                <a:solidFill>
                  <a:schemeClr val="bg1"/>
                </a:solidFill>
                <a:latin typeface="HG丸ｺﾞｼｯｸM-PRO" pitchFamily="50" charset="-128"/>
                <a:ea typeface="HG丸ｺﾞｼｯｸM-PRO" pitchFamily="50" charset="-128"/>
              </a:rPr>
              <a:t>）まで</a:t>
            </a:r>
            <a:endParaRPr lang="en-US" altLang="ja-JP" sz="1400" b="1" dirty="0">
              <a:solidFill>
                <a:schemeClr val="bg1"/>
              </a:solidFill>
              <a:latin typeface="HG丸ｺﾞｼｯｸM-PRO" pitchFamily="50" charset="-128"/>
              <a:ea typeface="HG丸ｺﾞｼｯｸM-PRO" pitchFamily="50" charset="-128"/>
            </a:endParaRPr>
          </a:p>
        </p:txBody>
      </p:sp>
      <p:sp>
        <p:nvSpPr>
          <p:cNvPr id="30" name="テキスト ボックス 29"/>
          <p:cNvSpPr txBox="1"/>
          <p:nvPr/>
        </p:nvSpPr>
        <p:spPr>
          <a:xfrm>
            <a:off x="1256845" y="5235970"/>
            <a:ext cx="6302830" cy="954107"/>
          </a:xfrm>
          <a:prstGeom prst="rect">
            <a:avLst/>
          </a:prstGeom>
          <a:noFill/>
        </p:spPr>
        <p:txBody>
          <a:bodyPr wrap="square" rtlCol="0">
            <a:spAutoFit/>
          </a:bodyPr>
          <a:lstStyle/>
          <a:p>
            <a:r>
              <a:rPr lang="ja-JP" altLang="en-US" sz="1400" b="1" dirty="0">
                <a:solidFill>
                  <a:schemeClr val="bg1"/>
                </a:solidFill>
                <a:latin typeface="HG丸ｺﾞｼｯｸM-PRO" pitchFamily="50" charset="-128"/>
                <a:ea typeface="HG丸ｺﾞｼｯｸM-PRO" pitchFamily="50" charset="-128"/>
              </a:rPr>
              <a:t>・期間　</a:t>
            </a:r>
            <a:r>
              <a:rPr lang="en-US" altLang="ja-JP" sz="1400" b="1" dirty="0">
                <a:solidFill>
                  <a:schemeClr val="bg1"/>
                </a:solidFill>
                <a:latin typeface="HG丸ｺﾞｼｯｸM-PRO" pitchFamily="50" charset="-128"/>
                <a:ea typeface="HG丸ｺﾞｼｯｸM-PRO" pitchFamily="50" charset="-128"/>
              </a:rPr>
              <a:t>24</a:t>
            </a:r>
            <a:r>
              <a:rPr lang="ja-JP" altLang="en-US" sz="1400" b="1" dirty="0">
                <a:solidFill>
                  <a:schemeClr val="bg1"/>
                </a:solidFill>
                <a:latin typeface="HG丸ｺﾞｼｯｸM-PRO" pitchFamily="50" charset="-128"/>
                <a:ea typeface="HG丸ｺﾞｼｯｸM-PRO" pitchFamily="50" charset="-128"/>
              </a:rPr>
              <a:t>年</a:t>
            </a:r>
            <a:r>
              <a:rPr lang="en-US" altLang="ja-JP" sz="1400" b="1" dirty="0">
                <a:solidFill>
                  <a:schemeClr val="bg1"/>
                </a:solidFill>
                <a:latin typeface="HG丸ｺﾞｼｯｸM-PRO" pitchFamily="50" charset="-128"/>
                <a:ea typeface="HG丸ｺﾞｼｯｸM-PRO" pitchFamily="50" charset="-128"/>
              </a:rPr>
              <a:t>7</a:t>
            </a:r>
            <a:r>
              <a:rPr lang="ja-JP" altLang="en-US" sz="1400" b="1" dirty="0">
                <a:solidFill>
                  <a:schemeClr val="bg1"/>
                </a:solidFill>
                <a:latin typeface="HG丸ｺﾞｼｯｸM-PRO" pitchFamily="50" charset="-128"/>
                <a:ea typeface="HG丸ｺﾞｼｯｸM-PRO" pitchFamily="50" charset="-128"/>
              </a:rPr>
              <a:t>月～</a:t>
            </a:r>
            <a:r>
              <a:rPr lang="en-US" altLang="ja-JP" sz="1400" b="1" dirty="0">
                <a:solidFill>
                  <a:schemeClr val="bg1"/>
                </a:solidFill>
                <a:latin typeface="HG丸ｺﾞｼｯｸM-PRO" pitchFamily="50" charset="-128"/>
                <a:ea typeface="HG丸ｺﾞｼｯｸM-PRO" pitchFamily="50" charset="-128"/>
              </a:rPr>
              <a:t>24</a:t>
            </a:r>
            <a:r>
              <a:rPr lang="ja-JP" altLang="en-US" sz="1400" b="1" dirty="0">
                <a:solidFill>
                  <a:schemeClr val="bg1"/>
                </a:solidFill>
                <a:latin typeface="HG丸ｺﾞｼｯｸM-PRO" pitchFamily="50" charset="-128"/>
                <a:ea typeface="HG丸ｺﾞｼｯｸM-PRO" pitchFamily="50" charset="-128"/>
              </a:rPr>
              <a:t>年</a:t>
            </a:r>
            <a:r>
              <a:rPr lang="en-US" altLang="ja-JP" sz="1400" b="1" dirty="0">
                <a:solidFill>
                  <a:schemeClr val="bg1"/>
                </a:solidFill>
                <a:latin typeface="HG丸ｺﾞｼｯｸM-PRO" pitchFamily="50" charset="-128"/>
                <a:ea typeface="HG丸ｺﾞｼｯｸM-PRO" pitchFamily="50" charset="-128"/>
              </a:rPr>
              <a:t>12</a:t>
            </a:r>
            <a:r>
              <a:rPr lang="ja-JP" altLang="en-US" sz="1400" b="1" dirty="0">
                <a:solidFill>
                  <a:schemeClr val="bg1"/>
                </a:solidFill>
                <a:latin typeface="HG丸ｺﾞｼｯｸM-PRO" pitchFamily="50" charset="-128"/>
                <a:ea typeface="HG丸ｺﾞｼｯｸM-PRO" pitchFamily="50" charset="-128"/>
              </a:rPr>
              <a:t>月（</a:t>
            </a:r>
            <a:r>
              <a:rPr lang="en-US" altLang="ja-JP" sz="1400" b="1" dirty="0">
                <a:solidFill>
                  <a:schemeClr val="bg1"/>
                </a:solidFill>
                <a:latin typeface="HG丸ｺﾞｼｯｸM-PRO" pitchFamily="50" charset="-128"/>
                <a:ea typeface="HG丸ｺﾞｼｯｸM-PRO" pitchFamily="50" charset="-128"/>
              </a:rPr>
              <a:t>6</a:t>
            </a:r>
            <a:r>
              <a:rPr lang="ja-JP" altLang="en-US" sz="1400" b="1" dirty="0">
                <a:solidFill>
                  <a:schemeClr val="bg1"/>
                </a:solidFill>
                <a:latin typeface="HG丸ｺﾞｼｯｸM-PRO" pitchFamily="50" charset="-128"/>
                <a:ea typeface="HG丸ｺﾞｼｯｸM-PRO" pitchFamily="50" charset="-128"/>
              </a:rPr>
              <a:t>ヵ月）</a:t>
            </a:r>
            <a:r>
              <a:rPr lang="en-US" altLang="ja-JP" sz="1400" b="1" dirty="0">
                <a:solidFill>
                  <a:schemeClr val="bg1"/>
                </a:solidFill>
                <a:latin typeface="HG丸ｺﾞｼｯｸM-PRO" pitchFamily="50" charset="-128"/>
                <a:ea typeface="HG丸ｺﾞｼｯｸM-PRO" pitchFamily="50" charset="-128"/>
              </a:rPr>
              <a:t>	</a:t>
            </a:r>
            <a:r>
              <a:rPr lang="ja-JP" altLang="en-US" sz="1400" b="1" dirty="0">
                <a:solidFill>
                  <a:schemeClr val="bg1"/>
                </a:solidFill>
                <a:latin typeface="HG丸ｺﾞｼｯｸM-PRO" pitchFamily="50" charset="-128"/>
                <a:ea typeface="HG丸ｺﾞｼｯｸM-PRO" pitchFamily="50" charset="-128"/>
              </a:rPr>
              <a:t>開講：</a:t>
            </a:r>
            <a:r>
              <a:rPr lang="en-US" altLang="ja-JP" sz="1400" b="1" dirty="0">
                <a:solidFill>
                  <a:schemeClr val="bg1"/>
                </a:solidFill>
                <a:latin typeface="HG丸ｺﾞｼｯｸM-PRO" pitchFamily="50" charset="-128"/>
                <a:ea typeface="HG丸ｺﾞｼｯｸM-PRO" pitchFamily="50" charset="-128"/>
              </a:rPr>
              <a:t>7</a:t>
            </a:r>
            <a:r>
              <a:rPr lang="ja-JP" altLang="en-US" sz="1400" b="1" dirty="0">
                <a:solidFill>
                  <a:schemeClr val="bg1"/>
                </a:solidFill>
                <a:latin typeface="HG丸ｺﾞｼｯｸM-PRO" pitchFamily="50" charset="-128"/>
                <a:ea typeface="HG丸ｺﾞｼｯｸM-PRO" pitchFamily="50" charset="-128"/>
              </a:rPr>
              <a:t>月</a:t>
            </a:r>
            <a:r>
              <a:rPr lang="en-US" altLang="ja-JP" sz="1400" b="1" dirty="0">
                <a:solidFill>
                  <a:schemeClr val="bg1"/>
                </a:solidFill>
                <a:latin typeface="HG丸ｺﾞｼｯｸM-PRO" pitchFamily="50" charset="-128"/>
                <a:ea typeface="HG丸ｺﾞｼｯｸM-PRO" pitchFamily="50" charset="-128"/>
              </a:rPr>
              <a:t>13</a:t>
            </a:r>
            <a:r>
              <a:rPr lang="ja-JP" altLang="en-US" sz="1400" b="1" dirty="0">
                <a:solidFill>
                  <a:schemeClr val="bg1"/>
                </a:solidFill>
                <a:latin typeface="HG丸ｺﾞｼｯｸM-PRO" pitchFamily="50" charset="-128"/>
                <a:ea typeface="HG丸ｺﾞｼｯｸM-PRO" pitchFamily="50" charset="-128"/>
              </a:rPr>
              <a:t>日（土）</a:t>
            </a:r>
          </a:p>
          <a:p>
            <a:r>
              <a:rPr lang="ja-JP" altLang="en-US" sz="1400" b="1" dirty="0">
                <a:solidFill>
                  <a:schemeClr val="bg1"/>
                </a:solidFill>
                <a:latin typeface="HG丸ｺﾞｼｯｸM-PRO" pitchFamily="50" charset="-128"/>
                <a:ea typeface="HG丸ｺﾞｼｯｸM-PRO" pitchFamily="50" charset="-128"/>
              </a:rPr>
              <a:t>　</a:t>
            </a:r>
            <a:r>
              <a:rPr lang="en-US" altLang="ja-JP" sz="1400" b="1" dirty="0">
                <a:solidFill>
                  <a:schemeClr val="bg1"/>
                </a:solidFill>
                <a:latin typeface="HG丸ｺﾞｼｯｸM-PRO" pitchFamily="50" charset="-128"/>
                <a:ea typeface="HG丸ｺﾞｼｯｸM-PRO" pitchFamily="50" charset="-128"/>
              </a:rPr>
              <a:t>※ </a:t>
            </a:r>
            <a:r>
              <a:rPr lang="ja-JP" altLang="en-US" sz="1400" b="1" dirty="0">
                <a:solidFill>
                  <a:schemeClr val="bg1"/>
                </a:solidFill>
                <a:latin typeface="HG丸ｺﾞｼｯｸM-PRO" pitchFamily="50" charset="-128"/>
                <a:ea typeface="HG丸ｺﾞｼｯｸM-PRO" pitchFamily="50" charset="-128"/>
              </a:rPr>
              <a:t>第</a:t>
            </a:r>
            <a:r>
              <a:rPr lang="en-US" altLang="ja-JP" sz="1400" b="1" dirty="0">
                <a:solidFill>
                  <a:schemeClr val="bg1"/>
                </a:solidFill>
                <a:latin typeface="HG丸ｺﾞｼｯｸM-PRO" pitchFamily="50" charset="-128"/>
                <a:ea typeface="HG丸ｺﾞｼｯｸM-PRO" pitchFamily="50" charset="-128"/>
              </a:rPr>
              <a:t>4</a:t>
            </a:r>
            <a:r>
              <a:rPr lang="ja-JP" altLang="en-US" sz="1400" b="1" dirty="0">
                <a:solidFill>
                  <a:schemeClr val="bg1"/>
                </a:solidFill>
                <a:latin typeface="HG丸ｺﾞｼｯｸM-PRO" pitchFamily="50" charset="-128"/>
                <a:ea typeface="HG丸ｺﾞｼｯｸM-PRO" pitchFamily="50" charset="-128"/>
              </a:rPr>
              <a:t>土曜を基本に、受講生が参加し易いよう調整</a:t>
            </a:r>
          </a:p>
          <a:p>
            <a:r>
              <a:rPr lang="ja-JP" altLang="en-US" sz="1400" b="1" dirty="0">
                <a:solidFill>
                  <a:schemeClr val="bg1"/>
                </a:solidFill>
                <a:latin typeface="HG丸ｺﾞｼｯｸM-PRO" pitchFamily="50" charset="-128"/>
                <a:ea typeface="HG丸ｺﾞｼｯｸM-PRO" pitchFamily="50" charset="-128"/>
              </a:rPr>
              <a:t>・会場　東京協会中央支部事務所・リモート併用</a:t>
            </a:r>
          </a:p>
          <a:p>
            <a:r>
              <a:rPr lang="ja-JP" altLang="en-US" sz="1400" b="1" dirty="0">
                <a:solidFill>
                  <a:schemeClr val="bg1"/>
                </a:solidFill>
                <a:latin typeface="HG丸ｺﾞｼｯｸM-PRO" pitchFamily="50" charset="-128"/>
                <a:ea typeface="HG丸ｺﾞｼｯｸM-PRO" pitchFamily="50" charset="-128"/>
              </a:rPr>
              <a:t>・受講料　</a:t>
            </a:r>
            <a:r>
              <a:rPr lang="en-US" altLang="ja-JP" sz="1400" b="1" dirty="0">
                <a:solidFill>
                  <a:schemeClr val="bg1"/>
                </a:solidFill>
                <a:latin typeface="HG丸ｺﾞｼｯｸM-PRO" pitchFamily="50" charset="-128"/>
                <a:ea typeface="HG丸ｺﾞｼｯｸM-PRO" pitchFamily="50" charset="-128"/>
              </a:rPr>
              <a:t>5</a:t>
            </a:r>
            <a:r>
              <a:rPr lang="ja-JP" altLang="en-US" sz="1400" b="1" dirty="0">
                <a:solidFill>
                  <a:schemeClr val="bg1"/>
                </a:solidFill>
                <a:latin typeface="HG丸ｺﾞｼｯｸM-PRO" pitchFamily="50" charset="-128"/>
                <a:ea typeface="HG丸ｺﾞｼｯｸM-PRO" pitchFamily="50" charset="-128"/>
              </a:rPr>
              <a:t>万円・募集</a:t>
            </a:r>
            <a:r>
              <a:rPr lang="en-US" altLang="ja-JP" sz="1400" b="1" dirty="0">
                <a:solidFill>
                  <a:schemeClr val="bg1"/>
                </a:solidFill>
                <a:latin typeface="HG丸ｺﾞｼｯｸM-PRO" pitchFamily="50" charset="-128"/>
                <a:ea typeface="HG丸ｺﾞｼｯｸM-PRO" pitchFamily="50" charset="-128"/>
              </a:rPr>
              <a:t>5</a:t>
            </a:r>
            <a:r>
              <a:rPr lang="ja-JP" altLang="en-US" sz="1400" b="1" dirty="0">
                <a:solidFill>
                  <a:schemeClr val="bg1"/>
                </a:solidFill>
                <a:latin typeface="HG丸ｺﾞｼｯｸM-PRO" pitchFamily="50" charset="-128"/>
                <a:ea typeface="HG丸ｺﾞｼｯｸM-PRO" pitchFamily="50" charset="-128"/>
              </a:rPr>
              <a:t>名 </a:t>
            </a:r>
            <a:endParaRPr lang="en-US" altLang="ja-JP" sz="1400" b="1" dirty="0">
              <a:solidFill>
                <a:schemeClr val="bg1"/>
              </a:solidFill>
              <a:latin typeface="HG丸ｺﾞｼｯｸM-PRO" pitchFamily="50" charset="-128"/>
              <a:ea typeface="HG丸ｺﾞｼｯｸM-PRO" pitchFamily="50" charset="-128"/>
            </a:endParaRPr>
          </a:p>
        </p:txBody>
      </p:sp>
      <p:sp>
        <p:nvSpPr>
          <p:cNvPr id="31" name="正方形/長方形 30"/>
          <p:cNvSpPr/>
          <p:nvPr/>
        </p:nvSpPr>
        <p:spPr>
          <a:xfrm>
            <a:off x="269213" y="9185146"/>
            <a:ext cx="825064" cy="60960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kumimoji="1" lang="ja-JP" altLang="en-US" dirty="0">
                <a:solidFill>
                  <a:srgbClr val="FFFF00"/>
                </a:solidFill>
                <a:latin typeface="HGPｺﾞｼｯｸE" pitchFamily="50" charset="-128"/>
                <a:ea typeface="HGPｺﾞｼｯｸE" pitchFamily="50" charset="-128"/>
              </a:rPr>
              <a:t>体験</a:t>
            </a:r>
            <a:endParaRPr kumimoji="1" lang="en-US" altLang="ja-JP" dirty="0">
              <a:solidFill>
                <a:srgbClr val="FFFF00"/>
              </a:solidFill>
              <a:latin typeface="HGPｺﾞｼｯｸE" pitchFamily="50" charset="-128"/>
              <a:ea typeface="HGPｺﾞｼｯｸE" pitchFamily="50" charset="-128"/>
            </a:endParaRPr>
          </a:p>
          <a:p>
            <a:pPr algn="ctr"/>
            <a:r>
              <a:rPr kumimoji="1" lang="ja-JP" altLang="en-US" dirty="0">
                <a:solidFill>
                  <a:srgbClr val="FFFF00"/>
                </a:solidFill>
                <a:latin typeface="HGPｺﾞｼｯｸE" pitchFamily="50" charset="-128"/>
                <a:ea typeface="HGPｺﾞｼｯｸE" pitchFamily="50" charset="-128"/>
              </a:rPr>
              <a:t>説明会</a:t>
            </a:r>
            <a:endParaRPr kumimoji="1" lang="en-US" altLang="ja-JP" dirty="0">
              <a:solidFill>
                <a:srgbClr val="FFFF00"/>
              </a:solidFill>
              <a:latin typeface="HGPｺﾞｼｯｸE" pitchFamily="50" charset="-128"/>
              <a:ea typeface="HGPｺﾞｼｯｸE" pitchFamily="50" charset="-128"/>
            </a:endParaRPr>
          </a:p>
        </p:txBody>
      </p:sp>
      <p:sp>
        <p:nvSpPr>
          <p:cNvPr id="32" name="テキスト ボックス 31"/>
          <p:cNvSpPr txBox="1"/>
          <p:nvPr/>
        </p:nvSpPr>
        <p:spPr>
          <a:xfrm>
            <a:off x="1256845" y="9128954"/>
            <a:ext cx="6302830" cy="738664"/>
          </a:xfrm>
          <a:prstGeom prst="rect">
            <a:avLst/>
          </a:prstGeom>
          <a:noFill/>
        </p:spPr>
        <p:txBody>
          <a:bodyPr wrap="square" rtlCol="0">
            <a:spAutoFit/>
          </a:bodyPr>
          <a:lstStyle/>
          <a:p>
            <a:r>
              <a:rPr lang="en-US" altLang="ja-JP" sz="1400" b="1" dirty="0">
                <a:solidFill>
                  <a:schemeClr val="bg1"/>
                </a:solidFill>
                <a:latin typeface="HG丸ｺﾞｼｯｸM-PRO" pitchFamily="50" charset="-128"/>
                <a:ea typeface="HG丸ｺﾞｼｯｸM-PRO" pitchFamily="50" charset="-128"/>
              </a:rPr>
              <a:t>24</a:t>
            </a:r>
            <a:r>
              <a:rPr lang="ja-JP" altLang="en-US" sz="1400" b="1" dirty="0">
                <a:solidFill>
                  <a:schemeClr val="bg1"/>
                </a:solidFill>
                <a:latin typeface="HG丸ｺﾞｼｯｸM-PRO" pitchFamily="50" charset="-128"/>
                <a:ea typeface="HG丸ｺﾞｼｯｸM-PRO" pitchFamily="50" charset="-128"/>
              </a:rPr>
              <a:t>年度（</a:t>
            </a:r>
            <a:r>
              <a:rPr lang="en-US" altLang="ja-JP" sz="1400" b="1" dirty="0">
                <a:solidFill>
                  <a:schemeClr val="bg1"/>
                </a:solidFill>
                <a:latin typeface="HG丸ｺﾞｼｯｸM-PRO" pitchFamily="50" charset="-128"/>
                <a:ea typeface="HG丸ｺﾞｼｯｸM-PRO" pitchFamily="50" charset="-128"/>
              </a:rPr>
              <a:t>19</a:t>
            </a:r>
            <a:r>
              <a:rPr lang="ja-JP" altLang="en-US" sz="1400" b="1" dirty="0">
                <a:solidFill>
                  <a:schemeClr val="bg1"/>
                </a:solidFill>
                <a:latin typeface="HG丸ｺﾞｼｯｸM-PRO" pitchFamily="50" charset="-128"/>
                <a:ea typeface="HG丸ｺﾞｼｯｸM-PRO" pitchFamily="50" charset="-128"/>
              </a:rPr>
              <a:t>期生）</a:t>
            </a:r>
            <a:r>
              <a:rPr lang="en-US" altLang="ja-JP" sz="1400" b="1" dirty="0">
                <a:solidFill>
                  <a:schemeClr val="bg1"/>
                </a:solidFill>
                <a:latin typeface="HG丸ｺﾞｼｯｸM-PRO" pitchFamily="50" charset="-128"/>
                <a:ea typeface="HG丸ｺﾞｼｯｸM-PRO" pitchFamily="50" charset="-128"/>
              </a:rPr>
              <a:t>FBR</a:t>
            </a:r>
            <a:r>
              <a:rPr lang="ja-JP" altLang="en-US" sz="1400" b="1" dirty="0">
                <a:solidFill>
                  <a:schemeClr val="bg1"/>
                </a:solidFill>
                <a:latin typeface="HG丸ｺﾞｼｯｸM-PRO" pitchFamily="50" charset="-128"/>
                <a:ea typeface="HG丸ｺﾞｼｯｸM-PRO" pitchFamily="50" charset="-128"/>
              </a:rPr>
              <a:t>体験説明会</a:t>
            </a:r>
            <a:endParaRPr lang="en-US" altLang="ja-JP" sz="1400" b="1" dirty="0">
              <a:solidFill>
                <a:schemeClr val="bg1"/>
              </a:solidFill>
              <a:latin typeface="HG丸ｺﾞｼｯｸM-PRO" pitchFamily="50" charset="-128"/>
              <a:ea typeface="HG丸ｺﾞｼｯｸM-PRO" pitchFamily="50" charset="-128"/>
            </a:endParaRPr>
          </a:p>
          <a:p>
            <a:r>
              <a:rPr lang="ja-JP" altLang="en-US" sz="1400" b="1" dirty="0">
                <a:solidFill>
                  <a:srgbClr val="FFFF00"/>
                </a:solidFill>
                <a:latin typeface="HG丸ｺﾞｼｯｸM-PRO" pitchFamily="50" charset="-128"/>
                <a:ea typeface="HG丸ｺﾞｼｯｸM-PRO" pitchFamily="50" charset="-128"/>
              </a:rPr>
              <a:t>　</a:t>
            </a:r>
            <a:r>
              <a:rPr lang="en-US" altLang="ja-JP" sz="1400" b="1" dirty="0">
                <a:solidFill>
                  <a:srgbClr val="FFFF00"/>
                </a:solidFill>
                <a:latin typeface="HG丸ｺﾞｼｯｸM-PRO" pitchFamily="50" charset="-128"/>
                <a:ea typeface="HG丸ｺﾞｼｯｸM-PRO" pitchFamily="50" charset="-128"/>
              </a:rPr>
              <a:t>6</a:t>
            </a:r>
            <a:r>
              <a:rPr lang="ja-JP" altLang="en-US" sz="1400" b="1" dirty="0">
                <a:solidFill>
                  <a:srgbClr val="FFFF00"/>
                </a:solidFill>
                <a:latin typeface="HG丸ｺﾞｼｯｸM-PRO" pitchFamily="50" charset="-128"/>
                <a:ea typeface="HG丸ｺﾞｼｯｸM-PRO" pitchFamily="50" charset="-128"/>
              </a:rPr>
              <a:t>月</a:t>
            </a:r>
            <a:r>
              <a:rPr lang="en-US" altLang="ja-JP" sz="1400" b="1" dirty="0">
                <a:solidFill>
                  <a:srgbClr val="FFFF00"/>
                </a:solidFill>
                <a:latin typeface="HG丸ｺﾞｼｯｸM-PRO" pitchFamily="50" charset="-128"/>
                <a:ea typeface="HG丸ｺﾞｼｯｸM-PRO" pitchFamily="50" charset="-128"/>
              </a:rPr>
              <a:t>1</a:t>
            </a:r>
            <a:r>
              <a:rPr lang="ja-JP" altLang="en-US" sz="1400" b="1" dirty="0">
                <a:solidFill>
                  <a:srgbClr val="FFFF00"/>
                </a:solidFill>
                <a:latin typeface="HG丸ｺﾞｼｯｸM-PRO" pitchFamily="50" charset="-128"/>
                <a:ea typeface="HG丸ｺﾞｼｯｸM-PRO" pitchFamily="50" charset="-128"/>
              </a:rPr>
              <a:t>日（土）</a:t>
            </a:r>
            <a:r>
              <a:rPr lang="en-US" altLang="ja-JP" sz="1400" b="1" dirty="0">
                <a:solidFill>
                  <a:srgbClr val="FFFF00"/>
                </a:solidFill>
                <a:latin typeface="HG丸ｺﾞｼｯｸM-PRO" pitchFamily="50" charset="-128"/>
                <a:ea typeface="HG丸ｺﾞｼｯｸM-PRO" pitchFamily="50" charset="-128"/>
              </a:rPr>
              <a:t>18:00〜19:00 </a:t>
            </a:r>
            <a:r>
              <a:rPr lang="ja-JP" altLang="en-US" sz="1400" b="1" dirty="0">
                <a:solidFill>
                  <a:srgbClr val="FFFF00"/>
                </a:solidFill>
                <a:latin typeface="HG丸ｺﾞｼｯｸM-PRO" pitchFamily="50" charset="-128"/>
                <a:ea typeface="HG丸ｺﾞｼｯｸM-PRO" pitchFamily="50" charset="-128"/>
              </a:rPr>
              <a:t>　</a:t>
            </a:r>
            <a:r>
              <a:rPr lang="en-US" altLang="ja-JP" sz="1400" b="1" dirty="0">
                <a:solidFill>
                  <a:srgbClr val="FFFF00"/>
                </a:solidFill>
                <a:latin typeface="HG丸ｺﾞｼｯｸM-PRO" pitchFamily="50" charset="-128"/>
                <a:ea typeface="HG丸ｺﾞｼｯｸM-PRO" pitchFamily="50" charset="-128"/>
              </a:rPr>
              <a:t>zoom</a:t>
            </a:r>
            <a:r>
              <a:rPr lang="ja-JP" altLang="en-US" sz="1400" b="1" dirty="0">
                <a:solidFill>
                  <a:srgbClr val="FFFF00"/>
                </a:solidFill>
                <a:latin typeface="HG丸ｺﾞｼｯｸM-PRO" pitchFamily="50" charset="-128"/>
                <a:ea typeface="HG丸ｺﾞｼｯｸM-PRO" pitchFamily="50" charset="-128"/>
              </a:rPr>
              <a:t>リモート開催予定</a:t>
            </a:r>
          </a:p>
          <a:p>
            <a:r>
              <a:rPr lang="en-US" altLang="ja-JP" sz="1400" b="1" dirty="0">
                <a:solidFill>
                  <a:schemeClr val="bg1"/>
                </a:solidFill>
                <a:latin typeface="HG丸ｺﾞｼｯｸM-PRO" pitchFamily="50" charset="-128"/>
                <a:ea typeface="HG丸ｺﾞｼｯｸM-PRO" pitchFamily="50" charset="-128"/>
              </a:rPr>
              <a:t>※</a:t>
            </a:r>
            <a:r>
              <a:rPr lang="ja-JP" altLang="en-US" sz="1400" b="1">
                <a:solidFill>
                  <a:schemeClr val="bg1"/>
                </a:solidFill>
                <a:latin typeface="HG丸ｺﾞｼｯｸM-PRO" pitchFamily="50" charset="-128"/>
                <a:ea typeface="HG丸ｺﾞｼｯｸM-PRO" pitchFamily="50" charset="-128"/>
              </a:rPr>
              <a:t> </a:t>
            </a:r>
            <a:r>
              <a:rPr lang="en-US" altLang="ja-JP" sz="1400" b="1" dirty="0">
                <a:solidFill>
                  <a:schemeClr val="bg1"/>
                </a:solidFill>
                <a:latin typeface="Cambria" pitchFamily="18" charset="0"/>
                <a:ea typeface="Cambria" pitchFamily="18" charset="0"/>
              </a:rPr>
              <a:t>http://rmconsul21.starfree.jp/fbr/</a:t>
            </a:r>
            <a:r>
              <a:rPr lang="en-US" altLang="ja-JP" sz="1400" b="1" dirty="0">
                <a:solidFill>
                  <a:schemeClr val="bg1"/>
                </a:solidFill>
                <a:latin typeface="HG丸ｺﾞｼｯｸM-PRO" pitchFamily="50" charset="-128"/>
                <a:ea typeface="HG丸ｺﾞｼｯｸM-PRO" pitchFamily="50" charset="-128"/>
              </a:rPr>
              <a:t> </a:t>
            </a:r>
            <a:r>
              <a:rPr lang="ja-JP" altLang="en-US" sz="1400" b="1">
                <a:solidFill>
                  <a:schemeClr val="bg1"/>
                </a:solidFill>
                <a:latin typeface="HG丸ｺﾞｼｯｸM-PRO" pitchFamily="50" charset="-128"/>
                <a:ea typeface="HG丸ｺﾞｼｯｸM-PRO" pitchFamily="50" charset="-128"/>
              </a:rPr>
              <a:t>　参加</a:t>
            </a:r>
            <a:r>
              <a:rPr lang="en-US" altLang="ja-JP" sz="1400" b="1" dirty="0">
                <a:solidFill>
                  <a:schemeClr val="bg1"/>
                </a:solidFill>
                <a:latin typeface="HG丸ｺﾞｼｯｸM-PRO" pitchFamily="50" charset="-128"/>
                <a:ea typeface="HG丸ｺﾞｼｯｸM-PRO" pitchFamily="50" charset="-128"/>
              </a:rPr>
              <a:t>URL</a:t>
            </a:r>
            <a:endParaRPr lang="ja-JP" altLang="en-US" sz="1400" b="1" dirty="0">
              <a:solidFill>
                <a:schemeClr val="bg1"/>
              </a:solidFill>
              <a:latin typeface="HG丸ｺﾞｼｯｸM-PRO" pitchFamily="50" charset="-128"/>
              <a:ea typeface="HG丸ｺﾞｼｯｸM-PRO" pitchFamily="50" charset="-12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TotalTime>
  <Words>411</Words>
  <Application>Microsoft Macintosh PowerPoint</Application>
  <PresentationFormat>ユーザー設定</PresentationFormat>
  <Paragraphs>38</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BIZ UDP明朝 Medium</vt:lpstr>
      <vt:lpstr>HGPｺﾞｼｯｸE</vt:lpstr>
      <vt:lpstr>HG丸ｺﾞｼｯｸM-PRO</vt:lpstr>
      <vt:lpstr>Arial</vt:lpstr>
      <vt:lpstr>Cambria</vt:lpstr>
      <vt:lpstr>Office Theme</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Hirokazu Hirayama</dc:creator>
  <cp:lastModifiedBy>博史 今宿</cp:lastModifiedBy>
  <cp:revision>39</cp:revision>
  <dcterms:created xsi:type="dcterms:W3CDTF">2020-10-31T08:31:00Z</dcterms:created>
  <dcterms:modified xsi:type="dcterms:W3CDTF">2024-05-26T09:02:50Z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